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2" r:id="rId15"/>
    <p:sldId id="270" r:id="rId16"/>
    <p:sldId id="271" r:id="rId17"/>
    <p:sldId id="272" r:id="rId18"/>
    <p:sldId id="273" r:id="rId19"/>
    <p:sldId id="290" r:id="rId20"/>
    <p:sldId id="274" r:id="rId21"/>
    <p:sldId id="276" r:id="rId22"/>
    <p:sldId id="277" r:id="rId23"/>
    <p:sldId id="291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75" r:id="rId34"/>
    <p:sldId id="287" r:id="rId35"/>
    <p:sldId id="288" r:id="rId36"/>
    <p:sldId id="289" r:id="rId37"/>
    <p:sldId id="25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901" autoAdjust="0"/>
  </p:normalViewPr>
  <p:slideViewPr>
    <p:cSldViewPr snapToGrid="0">
      <p:cViewPr varScale="1">
        <p:scale>
          <a:sx n="87" d="100"/>
          <a:sy n="87" d="100"/>
        </p:scale>
        <p:origin x="15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43869-53C6-4724-BDCE-3EC3CFEAFE4A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9A36E-F5B5-4685-8D67-4BEC3211A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6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Milking parlor</a:t>
            </a:r>
          </a:p>
          <a:p>
            <a:endParaRPr lang="en-US" dirty="0"/>
          </a:p>
          <a:p>
            <a:r>
              <a:rPr lang="en-US" dirty="0"/>
              <a:t>Probably chickens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Company car? Better to put under investment tax credits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9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Restaurant brings someone in to talk about </a:t>
            </a:r>
            <a:r>
              <a:rPr lang="en-US" dirty="0" err="1"/>
              <a:t>sanitzation</a:t>
            </a:r>
            <a:endParaRPr lang="en-US" dirty="0"/>
          </a:p>
          <a:p>
            <a:r>
              <a:rPr lang="en-US" dirty="0"/>
              <a:t>Business owners counts at this..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0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ighlight>
                  <a:srgbClr val="FFFF00"/>
                </a:highlight>
              </a:rPr>
              <a:t>Does business owner count? If getting salary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>
                <a:highlight>
                  <a:srgbClr val="FFFF00"/>
                </a:highlight>
              </a:rPr>
              <a:t>(does that include apartments?) yes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Coloraso</a:t>
            </a:r>
            <a:r>
              <a:rPr lang="en-US" dirty="0"/>
              <a:t> </a:t>
            </a:r>
            <a:r>
              <a:rPr lang="en-US" dirty="0" err="1"/>
              <a:t>bizbuying</a:t>
            </a:r>
            <a:r>
              <a:rPr lang="en-US" dirty="0"/>
              <a:t> from another co biz….get </a:t>
            </a:r>
            <a:r>
              <a:rPr lang="en-US" dirty="0" err="1"/>
              <a:t>permisiion</a:t>
            </a:r>
            <a:r>
              <a:rPr lang="en-US" dirty="0"/>
              <a:t> to </a:t>
            </a:r>
            <a:r>
              <a:rPr lang="en-US" dirty="0" err="1"/>
              <a:t>wqaive</a:t>
            </a:r>
            <a:r>
              <a:rPr lang="en-US" dirty="0"/>
              <a:t> sales </a:t>
            </a:r>
            <a:r>
              <a:rPr lang="en-US" dirty="0" err="1"/>
              <a:t>taxc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20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can biz get tax credits too?)</a:t>
            </a:r>
          </a:p>
          <a:p>
            <a:r>
              <a:rPr lang="en-US" dirty="0"/>
              <a:t> yep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>
                <a:highlight>
                  <a:srgbClr val="FFFF00"/>
                </a:highlight>
              </a:rPr>
              <a:t>who sets?) </a:t>
            </a:r>
            <a:r>
              <a:rPr lang="en-US" dirty="0" err="1">
                <a:highlight>
                  <a:srgbClr val="FFFF00"/>
                </a:highlight>
              </a:rPr>
              <a:t>ez</a:t>
            </a:r>
            <a:r>
              <a:rPr lang="en-US" dirty="0">
                <a:highlight>
                  <a:srgbClr val="FFFF00"/>
                </a:highlight>
              </a:rPr>
              <a:t> goals – regional goals set by region 9 regional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9A36E-F5B5-4685-8D67-4BEC3211A8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8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18B7-CE60-4883-8539-BAAF31A9B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C706A-0B17-467D-B236-E2F08B1D8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6D9E-4E18-44A9-B645-305C10F1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A433A-6D41-4B8E-99E5-196538A50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3B8CE-86AD-42BF-B16F-DE1414D3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101C4-8B7B-4A37-83FE-09ECEEF37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FAD01-D8DB-45B9-8489-9BFDCF70C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976-A4A5-4EEA-B08D-63555C76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3B690-0CD3-42BB-9DF9-92EB216B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FBBF-3DE2-4566-AFB3-A60FC560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6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698C0B-44E2-4D82-B094-9E972AB29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FC46D-8673-47B4-8CE7-8DD7AD420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C020-FDB0-4558-A1F4-2034D76B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82987-D4B8-4850-B3EF-89D31C8E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44023-F89F-488F-A7A7-4A6CB04D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4EE4-98D1-4D41-A48F-E7BCA00C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5F567-6F1B-4C49-A99E-B002DC948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5F291-E73E-4D9B-9AFA-8FD34D39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7AA0-6CD3-457F-AC91-60678698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8E7D1-1723-4B3A-B0B2-028D69613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1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6FF6-9526-4202-9364-7BB27CE4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84AF9-F342-480D-9648-2DD85BC55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D86C-1D58-4A85-B9B5-D4298C2D3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BB2CD-D6F1-4354-8EB1-343B2C45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3DE2D-1000-4DDC-8B2F-2681B1B44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9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20A63-7349-43AE-94A1-3E27633CA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2AEE-56BE-45C3-8062-F017B3F34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F069-5375-4CBA-87F8-EB78D2C11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29A63-EB40-420A-9663-0C9F2406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7B813-8991-4773-86E9-ABC5A1DF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2C13-09F9-4FCD-B9D1-AC8F1C70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62F3-05BC-458B-A24F-637B675F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CDD10-E40D-4229-8A30-972CE5E13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AA2CE-AFD9-43FC-B0FB-B70CB653B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B4260-6BAC-4B83-8372-AD541F0939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362804-9D3F-4CDE-B4C9-68271955A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922B53-FC7D-4993-929F-79F2E4F9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F70BF-BF5F-4403-817D-9A119139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3A098-7D72-4545-B08A-B2A71116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1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E92DF-37E6-46E7-8490-25D0EB60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FAB3E-6007-462B-A5B6-688D56C98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91069A-FA85-4B86-A86E-F11BA25D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F6340-DF9B-4A7D-BB09-939F16D9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2A4E5-4A8F-4B74-BA47-2B0E76D86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EE9CC8-EB52-48C9-BE76-DEE81103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AD638-9F95-4D05-9983-C9806C6D2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C761B-0C9F-4D9A-8EB4-0CA59ADC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FFDA-0796-487E-8F8C-EF6A92130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1A779-334F-4EC9-AC0A-3DE405EE0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2FD2C-4FEC-4CED-A458-4F711B58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5DE29-058B-415E-841B-0BF7FB5DF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CEB8D-1E24-45BB-91D7-F74BEEE4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5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443D-A3BF-4B96-9D34-3F03A66D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1DA32-51CF-47B0-B237-BDA53887E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3320B-F205-4DB7-AE1B-A06962C2F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0F68B-B6DA-498E-A8D1-056B57F9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943B5-F0A7-4003-AEB9-43EC2ED2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12226-137A-4829-B9F4-E9DB7F6C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8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A51D8-7751-499C-86F5-D8C3B52C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78025-7DCB-4164-902D-7C878B054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3BC10-847B-4E7E-BEA6-BC34C3A82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D92B3-A32C-42CB-AB99-36D8D9732206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7AEF4-580D-450D-A677-CCBA6D482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1DD2D-8AF8-4437-827D-902CBF3F0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A7972-F962-4773-840F-5831DDA66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oedit.colorado.gov/enterprise-zone-progra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che.sheehan@state.co.us" TargetMode="External"/><Relationship Id="rId7" Type="http://schemas.openxmlformats.org/officeDocument/2006/relationships/hyperlink" Target="mailto:hwest@cortezco.gov" TargetMode="External"/><Relationship Id="rId2" Type="http://schemas.openxmlformats.org/officeDocument/2006/relationships/hyperlink" Target="https://oedit.colorado.gov/enterprise-zone-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rtezco.gov/892/Enterprise-Zone-Business-Tax-Credits" TargetMode="External"/><Relationship Id="rId5" Type="http://schemas.openxmlformats.org/officeDocument/2006/relationships/hyperlink" Target="mailto:terry@region9edd.org" TargetMode="External"/><Relationship Id="rId4" Type="http://schemas.openxmlformats.org/officeDocument/2006/relationships/hyperlink" Target="https://www.region9edd.org/enterprise-zon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780A4-F7B1-45B7-9B6C-D552C76CEA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3878"/>
          <a:stretch/>
        </p:blipFill>
        <p:spPr>
          <a:xfrm>
            <a:off x="1681017" y="9047"/>
            <a:ext cx="8649945" cy="6839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E8244-2855-446D-9736-1250FB161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47" y="4040440"/>
            <a:ext cx="1476125" cy="1122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A7B3A6-A8D7-41ED-B854-BABB7ED2B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196" y="3837999"/>
            <a:ext cx="1476125" cy="13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1616-A011-4A46-8085-C3D8C97A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Investment Tax Credits (ITC)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DCDDE-CF5C-41C8-809F-E6CDD6C0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577"/>
            <a:ext cx="10515600" cy="4550386"/>
          </a:xfrm>
        </p:spPr>
        <p:txBody>
          <a:bodyPr/>
          <a:lstStyle/>
          <a:p>
            <a:r>
              <a:rPr lang="en-US" dirty="0"/>
              <a:t>3% State Income Tax Credit on any qualified investment</a:t>
            </a:r>
          </a:p>
          <a:p>
            <a:r>
              <a:rPr lang="en-US" dirty="0"/>
              <a:t>All Section 38 property</a:t>
            </a:r>
          </a:p>
          <a:p>
            <a:pPr lvl="1"/>
            <a:r>
              <a:rPr lang="en-US" dirty="0"/>
              <a:t>Depreciable tangible personal property (equipment, furniture, computers, etc.)</a:t>
            </a:r>
          </a:p>
          <a:p>
            <a:pPr lvl="1"/>
            <a:r>
              <a:rPr lang="en-US" dirty="0"/>
              <a:t>Also includes: single purpose agricultural structures, oil pipelines, breeding livestock</a:t>
            </a:r>
          </a:p>
          <a:p>
            <a:pPr lvl="1"/>
            <a:r>
              <a:rPr lang="en-US" b="1" dirty="0"/>
              <a:t>EXCLUSIONS:</a:t>
            </a:r>
            <a:r>
              <a:rPr lang="en-US" dirty="0"/>
              <a:t> air conditioning, heating units, certain boilers, used equipment over $150,000, leased used equipment</a:t>
            </a:r>
          </a:p>
          <a:p>
            <a:r>
              <a:rPr lang="en-US" dirty="0"/>
              <a:t>Rolling Stock</a:t>
            </a:r>
          </a:p>
          <a:p>
            <a:pPr lvl="1"/>
            <a:r>
              <a:rPr lang="en-US" dirty="0"/>
              <a:t>Vehicles need to be predominately housed and based in the EZ</a:t>
            </a:r>
          </a:p>
        </p:txBody>
      </p:sp>
    </p:spTree>
    <p:extLst>
      <p:ext uri="{BB962C8B-B14F-4D97-AF65-F5344CB8AC3E}">
        <p14:creationId xmlns:p14="http://schemas.microsoft.com/office/powerpoint/2010/main" val="346868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0D76-1B26-4AD0-A237-F90995FF2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Commercial Vehicle ITC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6BC48-D675-4261-A6A9-31BFBBB90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1.5% Income Tax Credit on commercial vehicle purchase price</a:t>
            </a:r>
          </a:p>
          <a:p>
            <a:r>
              <a:rPr lang="en-US" dirty="0"/>
              <a:t>New commercial trucks, truck tractors, tractors, or semitrailers &amp; associated parts</a:t>
            </a:r>
          </a:p>
          <a:p>
            <a:r>
              <a:rPr lang="en-US" dirty="0"/>
              <a:t>Gross vehicle weight rate of 54,000+ </a:t>
            </a:r>
            <a:r>
              <a:rPr lang="en-US" dirty="0" err="1"/>
              <a:t>lbs</a:t>
            </a:r>
            <a:endParaRPr lang="en-US" dirty="0"/>
          </a:p>
          <a:p>
            <a:r>
              <a:rPr lang="en-US" dirty="0"/>
              <a:t>Designated Class A Personal Property C.R.S 42-3-106(2)(a)</a:t>
            </a:r>
          </a:p>
          <a:p>
            <a:r>
              <a:rPr lang="en-US" dirty="0"/>
              <a:t>Licensed and Registered in Colorado</a:t>
            </a:r>
          </a:p>
          <a:p>
            <a:r>
              <a:rPr lang="en-US" dirty="0"/>
              <a:t>Vehicles need to be predominately house and based in the EZ</a:t>
            </a:r>
          </a:p>
          <a:p>
            <a:r>
              <a:rPr lang="en-US" dirty="0"/>
              <a:t>Primarily fleets (if not truck)</a:t>
            </a:r>
          </a:p>
        </p:txBody>
      </p:sp>
    </p:spTree>
    <p:extLst>
      <p:ext uri="{BB962C8B-B14F-4D97-AF65-F5344CB8AC3E}">
        <p14:creationId xmlns:p14="http://schemas.microsoft.com/office/powerpoint/2010/main" val="65237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F651-448E-4048-A395-7CF7B3F7E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Job Training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B0999-75F0-4302-873D-9399C973C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12% Tax Credit on job training expenses</a:t>
            </a:r>
          </a:p>
          <a:p>
            <a:r>
              <a:rPr lang="en-US" sz="3600" dirty="0"/>
              <a:t>Requirements:</a:t>
            </a:r>
          </a:p>
          <a:p>
            <a:pPr lvl="1"/>
            <a:r>
              <a:rPr lang="en-US" sz="3200" b="1" dirty="0"/>
              <a:t>NOT</a:t>
            </a:r>
            <a:r>
              <a:rPr lang="en-US" sz="3200" dirty="0"/>
              <a:t> employer to employee training (not on the job)</a:t>
            </a:r>
          </a:p>
          <a:p>
            <a:pPr lvl="2"/>
            <a:r>
              <a:rPr lang="en-US" sz="2800" dirty="0"/>
              <a:t>to qualify for the job training credit, the business either </a:t>
            </a:r>
            <a:r>
              <a:rPr lang="en-US" sz="2800" b="1" dirty="0"/>
              <a:t>brings in </a:t>
            </a:r>
            <a:r>
              <a:rPr lang="en-US" sz="2800" dirty="0"/>
              <a:t>a trainer or </a:t>
            </a:r>
            <a:r>
              <a:rPr lang="en-US" sz="2800" b="1" dirty="0"/>
              <a:t>sends</a:t>
            </a:r>
            <a:r>
              <a:rPr lang="en-US" sz="2800" dirty="0"/>
              <a:t> </a:t>
            </a:r>
            <a:r>
              <a:rPr lang="en-US" sz="2800" b="1" dirty="0"/>
              <a:t>employees</a:t>
            </a:r>
            <a:r>
              <a:rPr lang="en-US" sz="2800" dirty="0"/>
              <a:t> to a training</a:t>
            </a:r>
          </a:p>
          <a:p>
            <a:pPr lvl="1"/>
            <a:r>
              <a:rPr lang="en-US" sz="3200" dirty="0"/>
              <a:t>Includes: airfare, hotel, class fee, etc.</a:t>
            </a:r>
          </a:p>
          <a:p>
            <a:pPr lvl="1"/>
            <a:r>
              <a:rPr lang="en-US" sz="3200" dirty="0"/>
              <a:t>Includes: salary of trainer</a:t>
            </a:r>
          </a:p>
          <a:p>
            <a:pPr lvl="1"/>
            <a:r>
              <a:rPr lang="en-US" sz="3200" dirty="0"/>
              <a:t>Carry forward 12 years</a:t>
            </a:r>
          </a:p>
        </p:txBody>
      </p:sp>
    </p:spTree>
    <p:extLst>
      <p:ext uri="{BB962C8B-B14F-4D97-AF65-F5344CB8AC3E}">
        <p14:creationId xmlns:p14="http://schemas.microsoft.com/office/powerpoint/2010/main" val="219754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CDA5-9A85-4FB3-BBC9-70E8CA82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Employee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9876-091B-40E8-96C5-B39557B7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50597"/>
          </a:xfrm>
        </p:spPr>
        <p:txBody>
          <a:bodyPr>
            <a:normAutofit/>
          </a:bodyPr>
          <a:lstStyle/>
          <a:p>
            <a:r>
              <a:rPr lang="en-US" dirty="0"/>
              <a:t>$1,100 per new employee + $500 if agricultural business</a:t>
            </a:r>
          </a:p>
          <a:p>
            <a:pPr marL="742950" lvl="1" indent="-285750"/>
            <a:r>
              <a:rPr lang="en-US" i="1" dirty="0"/>
              <a:t>Additional</a:t>
            </a:r>
            <a:r>
              <a:rPr lang="en-US" dirty="0"/>
              <a:t> $2,000 for EREZ</a:t>
            </a:r>
          </a:p>
          <a:p>
            <a:pPr marL="742950" lvl="1" indent="-285750"/>
            <a:r>
              <a:rPr lang="en-US" i="1" dirty="0"/>
              <a:t>Additional</a:t>
            </a:r>
            <a:r>
              <a:rPr lang="en-US" dirty="0"/>
              <a:t> $500 for </a:t>
            </a:r>
            <a:r>
              <a:rPr lang="en-US" b="1" dirty="0"/>
              <a:t>agricultural manufacturing </a:t>
            </a:r>
            <a:r>
              <a:rPr lang="en-US" dirty="0"/>
              <a:t>or </a:t>
            </a:r>
            <a:r>
              <a:rPr lang="en-US" b="1" dirty="0"/>
              <a:t>processing</a:t>
            </a:r>
            <a:r>
              <a:rPr lang="en-US" dirty="0"/>
              <a:t> employee</a:t>
            </a:r>
          </a:p>
          <a:p>
            <a:pPr marL="742950" lvl="1" indent="-285750"/>
            <a:r>
              <a:rPr lang="en-US" dirty="0"/>
              <a:t>Credit goes to </a:t>
            </a:r>
            <a:r>
              <a:rPr lang="en-US" b="1" i="1" dirty="0"/>
              <a:t>business</a:t>
            </a:r>
            <a:r>
              <a:rPr lang="en-US" dirty="0"/>
              <a:t>, not employee</a:t>
            </a:r>
          </a:p>
          <a:p>
            <a:pPr marL="285750" indent="-285750"/>
            <a:r>
              <a:rPr lang="en-US" dirty="0"/>
              <a:t>Calculating a “new” employee:</a:t>
            </a:r>
          </a:p>
          <a:p>
            <a:pPr marL="742950" lvl="1" indent="-285750"/>
            <a:r>
              <a:rPr lang="en-US" dirty="0"/>
              <a:t>Calculate by FT equivalent positions, not number of employees</a:t>
            </a:r>
          </a:p>
          <a:p>
            <a:pPr marL="742950" lvl="1" indent="-285750"/>
            <a:r>
              <a:rPr lang="en-US" dirty="0"/>
              <a:t>12 month average – accounts for seasonality/new positions</a:t>
            </a:r>
          </a:p>
          <a:p>
            <a:pPr marL="742950" lvl="1" indent="-285750"/>
            <a:r>
              <a:rPr lang="en-US" dirty="0"/>
              <a:t>Positions can only be count </a:t>
            </a:r>
            <a:r>
              <a:rPr lang="en-US" i="1" dirty="0"/>
              <a:t>once</a:t>
            </a:r>
            <a:r>
              <a:rPr lang="en-US" dirty="0"/>
              <a:t> for the credit</a:t>
            </a:r>
          </a:p>
          <a:p>
            <a:pPr marL="1200150" lvl="2" indent="-285750"/>
            <a:r>
              <a:rPr lang="en-US" dirty="0"/>
              <a:t>If you have 15 positions already counted, can’t claim credit until position count increases to 16…</a:t>
            </a:r>
            <a:r>
              <a:rPr lang="en-US" dirty="0" err="1"/>
              <a:t>etc</a:t>
            </a:r>
            <a:endParaRPr lang="en-US" dirty="0"/>
          </a:p>
          <a:p>
            <a:pPr marL="742950" lvl="1" indent="-285750"/>
            <a:r>
              <a:rPr lang="en-US" dirty="0"/>
              <a:t>7 Year Forward EREZ (5 Year Carry Forward (EZ)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0517E2-8F23-4F6B-963B-0AD0D557633F}"/>
              </a:ext>
            </a:extLst>
          </p:cNvPr>
          <p:cNvSpPr/>
          <p:nvPr/>
        </p:nvSpPr>
        <p:spPr>
          <a:xfrm rot="20312368">
            <a:off x="9256519" y="151518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$3,100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411E3-8D30-4FCC-83BC-E2B40D3575A9}"/>
              </a:ext>
            </a:extLst>
          </p:cNvPr>
          <p:cNvSpPr/>
          <p:nvPr/>
        </p:nvSpPr>
        <p:spPr>
          <a:xfrm rot="885340">
            <a:off x="9153251" y="3183349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$3,600</a:t>
            </a:r>
          </a:p>
        </p:txBody>
      </p:sp>
    </p:spTree>
    <p:extLst>
      <p:ext uri="{BB962C8B-B14F-4D97-AF65-F5344CB8AC3E}">
        <p14:creationId xmlns:p14="http://schemas.microsoft.com/office/powerpoint/2010/main" val="81023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271FC-5D65-4A2E-9CEA-E4FC4944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More about New Employees…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94B3-FEC4-45B9-A1D3-47BDF8DB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Part-time and seasonal employees count</a:t>
            </a:r>
          </a:p>
          <a:p>
            <a:pPr lvl="1"/>
            <a:r>
              <a:rPr lang="en-US" sz="2800" dirty="0"/>
              <a:t>Must work at least 20 hours at the business</a:t>
            </a:r>
          </a:p>
          <a:p>
            <a:pPr lvl="1"/>
            <a:endParaRPr lang="en-US" sz="2800" dirty="0"/>
          </a:p>
          <a:p>
            <a:r>
              <a:rPr lang="en-US" sz="3200" dirty="0"/>
              <a:t>AVERAGE number of employees for the year (taken by the average employees every month and dividing by 12). For example</a:t>
            </a:r>
          </a:p>
          <a:p>
            <a:pPr lvl="1"/>
            <a:r>
              <a:rPr lang="en-US" sz="2800" dirty="0"/>
              <a:t>January – April </a:t>
            </a:r>
            <a:r>
              <a:rPr lang="en-US" sz="2800" dirty="0">
                <a:solidFill>
                  <a:srgbClr val="FF0000"/>
                </a:solidFill>
              </a:rPr>
              <a:t>Company X</a:t>
            </a:r>
            <a:r>
              <a:rPr lang="en-US" sz="2800" dirty="0"/>
              <a:t> employs </a:t>
            </a:r>
            <a:r>
              <a:rPr lang="en-US" sz="2800" u="sng" dirty="0"/>
              <a:t>5</a:t>
            </a:r>
            <a:r>
              <a:rPr lang="en-US" sz="2800" dirty="0"/>
              <a:t> full time equivalent employees</a:t>
            </a:r>
          </a:p>
          <a:p>
            <a:pPr lvl="1"/>
            <a:r>
              <a:rPr lang="en-US" sz="2800" dirty="0"/>
              <a:t>May – October </a:t>
            </a:r>
            <a:r>
              <a:rPr lang="en-US" sz="2800" dirty="0">
                <a:solidFill>
                  <a:srgbClr val="FF0000"/>
                </a:solidFill>
              </a:rPr>
              <a:t>Company X </a:t>
            </a:r>
            <a:r>
              <a:rPr lang="en-US" sz="2800" dirty="0"/>
              <a:t>employs </a:t>
            </a:r>
            <a:r>
              <a:rPr lang="en-US" sz="2800" u="sng" dirty="0"/>
              <a:t>10</a:t>
            </a:r>
            <a:r>
              <a:rPr lang="en-US" sz="2800" dirty="0"/>
              <a:t> full time equivalent employees</a:t>
            </a:r>
          </a:p>
          <a:p>
            <a:pPr lvl="1"/>
            <a:r>
              <a:rPr lang="en-US" sz="2800" dirty="0"/>
              <a:t>November &amp; December </a:t>
            </a:r>
            <a:r>
              <a:rPr lang="en-US" sz="2800" dirty="0">
                <a:solidFill>
                  <a:srgbClr val="FF0000"/>
                </a:solidFill>
              </a:rPr>
              <a:t>Company X </a:t>
            </a:r>
            <a:r>
              <a:rPr lang="en-US" sz="2800" dirty="0"/>
              <a:t>employs </a:t>
            </a:r>
            <a:r>
              <a:rPr lang="en-US" sz="2800" u="sng" dirty="0"/>
              <a:t>5</a:t>
            </a:r>
            <a:r>
              <a:rPr lang="en-US" sz="2800" dirty="0"/>
              <a:t> full time equivalent employees</a:t>
            </a:r>
          </a:p>
          <a:p>
            <a:pPr lvl="2"/>
            <a:r>
              <a:rPr lang="en-US" sz="2400" dirty="0"/>
              <a:t>= 90 total employees / 12 = 7.5 for EZ Tax Credit</a:t>
            </a:r>
          </a:p>
        </p:txBody>
      </p:sp>
    </p:spTree>
    <p:extLst>
      <p:ext uri="{BB962C8B-B14F-4D97-AF65-F5344CB8AC3E}">
        <p14:creationId xmlns:p14="http://schemas.microsoft.com/office/powerpoint/2010/main" val="14785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CDA5-9A85-4FB3-BBC9-70E8CA821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Employer Sponsored Health Insurance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39876-091B-40E8-96C5-B39557B7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the first two full years in the EZ</a:t>
            </a:r>
          </a:p>
          <a:p>
            <a:r>
              <a:rPr lang="en-US" dirty="0"/>
              <a:t>Employers pays at least 50% of health insurance cost</a:t>
            </a:r>
          </a:p>
          <a:p>
            <a:r>
              <a:rPr lang="en-US" dirty="0"/>
              <a:t>Qualified health insurance plan</a:t>
            </a:r>
          </a:p>
          <a:p>
            <a:r>
              <a:rPr lang="en-US" dirty="0"/>
              <a:t>$1,000 per covered employee</a:t>
            </a:r>
          </a:p>
          <a:p>
            <a:r>
              <a:rPr lang="en-US" dirty="0"/>
              <a:t>Carry forward 5 years</a:t>
            </a:r>
          </a:p>
        </p:txBody>
      </p:sp>
    </p:spTree>
    <p:extLst>
      <p:ext uri="{BB962C8B-B14F-4D97-AF65-F5344CB8AC3E}">
        <p14:creationId xmlns:p14="http://schemas.microsoft.com/office/powerpoint/2010/main" val="221490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CE36-C4A8-4E73-A981-643EE05C7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Vacant Commercial Building Rehabilitation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2FE1C-1516-4936-A656-CF16CA9891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25% tax credit on eligible expenditures</a:t>
            </a:r>
          </a:p>
          <a:p>
            <a:r>
              <a:rPr lang="en-US" dirty="0"/>
              <a:t>Limited to $50,000 per building</a:t>
            </a:r>
          </a:p>
          <a:p>
            <a:r>
              <a:rPr lang="en-US" dirty="0"/>
              <a:t>Carry forward 5 years</a:t>
            </a:r>
          </a:p>
          <a:p>
            <a:r>
              <a:rPr lang="en-US" dirty="0"/>
              <a:t>May be claimed by owner </a:t>
            </a:r>
            <a:r>
              <a:rPr lang="en-US" i="1" u="sng" dirty="0"/>
              <a:t>or</a:t>
            </a:r>
            <a:r>
              <a:rPr lang="en-US" dirty="0"/>
              <a:t> tenant (whoever pays for the rehabilitation)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1F49D6-9290-4337-BD78-B408219D48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1604974"/>
              </p:ext>
            </p:extLst>
          </p:nvPr>
        </p:nvGraphicFramePr>
        <p:xfrm>
          <a:off x="6172200" y="1825625"/>
          <a:ext cx="51816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51854780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523957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QUALIFYING </a:t>
                      </a:r>
                    </a:p>
                    <a:p>
                      <a:pPr algn="ctr"/>
                      <a:r>
                        <a:rPr lang="en-US" dirty="0"/>
                        <a:t>BUILDING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QUALIFYING EXPENDITURES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91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 least 20 years 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 costs of rehabilitating qualifying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226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Completely vacant for at least 2 consecutive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eligible: soft costs (engineering and planning, acquisition, fees, etc.)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47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Rehabilitation for </a:t>
                      </a:r>
                      <a:r>
                        <a:rPr lang="en-US" i="1" dirty="0"/>
                        <a:t>commercial </a:t>
                      </a:r>
                      <a:r>
                        <a:rPr lang="en-US" i="0" dirty="0"/>
                        <a:t>use</a:t>
                      </a:r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61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837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83B8-349B-40EC-9D16-947E22F4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Manufacturing Sales &amp; Use Tax Exemption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B1DCE-66F4-44CC-97C3-DE884C9BF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Statewide -Machinery and machine tools used in manufacturing are exempt from State Sales &amp; Use Tax</a:t>
            </a:r>
          </a:p>
          <a:p>
            <a:r>
              <a:rPr lang="en-US" dirty="0"/>
              <a:t>Form DR1191 must be provided to Colorado vendor</a:t>
            </a:r>
          </a:p>
          <a:p>
            <a:pPr lvl="1"/>
            <a:r>
              <a:rPr lang="en-US" dirty="0"/>
              <a:t>Used “predominantly” in manufacturing process</a:t>
            </a:r>
          </a:p>
          <a:p>
            <a:pPr lvl="1"/>
            <a:r>
              <a:rPr lang="en-US" dirty="0"/>
              <a:t>Section 38 Property</a:t>
            </a:r>
          </a:p>
          <a:p>
            <a:pPr lvl="1"/>
            <a:r>
              <a:rPr lang="en-US" dirty="0"/>
              <a:t>At least $500 per invoice</a:t>
            </a:r>
          </a:p>
          <a:p>
            <a:pPr lvl="1"/>
            <a:r>
              <a:rPr lang="en-US" dirty="0"/>
              <a:t>Capitalized</a:t>
            </a:r>
          </a:p>
          <a:p>
            <a:r>
              <a:rPr lang="en-US" dirty="0"/>
              <a:t>When machinery is used solely &amp; exclusively in an EZ</a:t>
            </a:r>
          </a:p>
          <a:p>
            <a:pPr lvl="1"/>
            <a:r>
              <a:rPr lang="en-US" dirty="0"/>
              <a:t>Includes machines and machine tools used in the extraction of natural resources</a:t>
            </a:r>
          </a:p>
          <a:p>
            <a:pPr lvl="1"/>
            <a:r>
              <a:rPr lang="en-US" dirty="0"/>
              <a:t>Materials for construction or repair of machinery</a:t>
            </a:r>
          </a:p>
          <a:p>
            <a:pPr lvl="1"/>
            <a:r>
              <a:rPr lang="en-US" dirty="0"/>
              <a:t>Non-capitalized machinery OK if expansion</a:t>
            </a:r>
          </a:p>
          <a:p>
            <a:r>
              <a:rPr lang="en-US" b="1" dirty="0"/>
              <a:t>MUST</a:t>
            </a:r>
            <a:r>
              <a:rPr lang="en-US" dirty="0"/>
              <a:t> be purchased from a Colorado Vendor</a:t>
            </a:r>
          </a:p>
        </p:txBody>
      </p:sp>
    </p:spTree>
    <p:extLst>
      <p:ext uri="{BB962C8B-B14F-4D97-AF65-F5344CB8AC3E}">
        <p14:creationId xmlns:p14="http://schemas.microsoft.com/office/powerpoint/2010/main" val="404177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10981-5E00-430C-BB21-07E9EEE4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ENROLL: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7D76D-EE2D-49DA-A696-2220389528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53638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Pre-Certify your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Region 9 EDD confirms business is in EZ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Conduct business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Certify EZ tax credits online &amp; submit State income taxes</a:t>
            </a:r>
          </a:p>
          <a:p>
            <a:pPr marL="0" indent="0">
              <a:buNone/>
            </a:pPr>
            <a:r>
              <a:rPr lang="en-US" i="1" dirty="0"/>
              <a:t>*must file electronically to earn EZ Tax credits!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F7C85-28E5-4B4A-ABD8-279127DF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386" y="730392"/>
            <a:ext cx="4753638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06744-5AF1-4A30-8120-473DA11DA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1"/>
          <a:stretch/>
        </p:blipFill>
        <p:spPr>
          <a:xfrm>
            <a:off x="0" y="396607"/>
            <a:ext cx="12192000" cy="628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3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087DE-DF23-4CCD-8EA7-3F08EDC6D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63B8F-81D1-4E62-B777-DD1D4326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030"/>
            <a:ext cx="10515600" cy="4835769"/>
          </a:xfrm>
        </p:spPr>
        <p:txBody>
          <a:bodyPr>
            <a:normAutofit/>
          </a:bodyPr>
          <a:lstStyle/>
          <a:p>
            <a:r>
              <a:rPr lang="en-US" dirty="0"/>
              <a:t>What is the Enterprise Zone?</a:t>
            </a:r>
          </a:p>
          <a:p>
            <a:r>
              <a:rPr lang="en-US" dirty="0"/>
              <a:t>Region 9 Economic Development’s role</a:t>
            </a:r>
          </a:p>
          <a:p>
            <a:r>
              <a:rPr lang="en-US" dirty="0"/>
              <a:t>Maps of EZ areas</a:t>
            </a:r>
          </a:p>
          <a:p>
            <a:r>
              <a:rPr lang="en-US" dirty="0"/>
              <a:t>Available State Tax Credits</a:t>
            </a:r>
          </a:p>
          <a:p>
            <a:r>
              <a:rPr lang="en-US" dirty="0"/>
              <a:t>Precertification</a:t>
            </a:r>
          </a:p>
          <a:p>
            <a:r>
              <a:rPr lang="en-US" dirty="0"/>
              <a:t>Certification of Credits</a:t>
            </a:r>
          </a:p>
          <a:p>
            <a:r>
              <a:rPr lang="en-US" i="1" dirty="0"/>
              <a:t>Brief</a:t>
            </a:r>
            <a:r>
              <a:rPr lang="en-US" dirty="0"/>
              <a:t> overview of </a:t>
            </a:r>
            <a:r>
              <a:rPr lang="en-US" b="1" dirty="0"/>
              <a:t>Contribution Projects</a:t>
            </a:r>
          </a:p>
          <a:p>
            <a:r>
              <a:rPr lang="en-US" dirty="0"/>
              <a:t>Contact Information</a:t>
            </a:r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75827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2C89E-AC71-475F-89A4-C7BB8B2C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303C-F586-4D9F-9FE1-AA3A4862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6429"/>
            <a:ext cx="10515600" cy="4590534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/>
              <a:t>REQUIRED </a:t>
            </a:r>
            <a:r>
              <a:rPr lang="en-US" sz="3200" i="1" dirty="0"/>
              <a:t>each</a:t>
            </a:r>
            <a:r>
              <a:rPr lang="en-US" sz="3200" dirty="0"/>
              <a:t> tax year prior to counting activities that may earn EZ credit</a:t>
            </a:r>
          </a:p>
          <a:p>
            <a:r>
              <a:rPr lang="en-US" sz="3200" dirty="0"/>
              <a:t>Must provide Tax ID and Location of business to be eligible</a:t>
            </a:r>
          </a:p>
          <a:p>
            <a:pPr lvl="1"/>
            <a:r>
              <a:rPr lang="en-US" sz="2800" dirty="0"/>
              <a:t>Include business and any tax accountant info</a:t>
            </a:r>
          </a:p>
          <a:p>
            <a:r>
              <a:rPr lang="en-US" sz="3200" dirty="0"/>
              <a:t>Apply at: </a:t>
            </a:r>
            <a:r>
              <a:rPr lang="en-US" sz="3200" dirty="0">
                <a:hlinkClick r:id="rId2"/>
              </a:rPr>
              <a:t>https://oedit.Colorado.gov/enterprise-zone-program</a:t>
            </a:r>
            <a:r>
              <a:rPr lang="en-US" sz="3200" dirty="0"/>
              <a:t> </a:t>
            </a:r>
          </a:p>
          <a:p>
            <a:r>
              <a:rPr lang="en-US" sz="3200" dirty="0"/>
              <a:t>May apply up to 3 months before tax year starts (October) or 3 months prior to start of fiscal year </a:t>
            </a:r>
          </a:p>
          <a:p>
            <a:pPr lvl="1"/>
            <a:r>
              <a:rPr lang="en-US" sz="2800" dirty="0"/>
              <a:t>Pre-Certification covers the approval date through the end of the tax year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b="1" dirty="0"/>
              <a:t>Your tax accountant can do this for you! CHECK with them!</a:t>
            </a:r>
          </a:p>
        </p:txBody>
      </p:sp>
    </p:spTree>
    <p:extLst>
      <p:ext uri="{BB962C8B-B14F-4D97-AF65-F5344CB8AC3E}">
        <p14:creationId xmlns:p14="http://schemas.microsoft.com/office/powerpoint/2010/main" val="66237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87891-9C3B-42E2-8C19-33023CD8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Information Needed to Pre-Certify for EZ Tax Credits: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14B962-F5C9-4CE3-BC5E-364C33E81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164" y="2029161"/>
            <a:ext cx="6021636" cy="2799677"/>
          </a:xfrm>
        </p:spPr>
        <p:txBody>
          <a:bodyPr>
            <a:normAutofit/>
          </a:bodyPr>
          <a:lstStyle/>
          <a:p>
            <a:r>
              <a:rPr lang="en-US" sz="3200" dirty="0"/>
              <a:t>Business Address &amp; Contact Information</a:t>
            </a:r>
          </a:p>
          <a:p>
            <a:r>
              <a:rPr lang="en-US" dirty="0"/>
              <a:t>Tax ID # / Tax Year</a:t>
            </a:r>
          </a:p>
          <a:p>
            <a:r>
              <a:rPr lang="en-US" sz="3200" dirty="0"/>
              <a:t>NAICS Code</a:t>
            </a:r>
          </a:p>
          <a:p>
            <a:r>
              <a:rPr lang="en-US" dirty="0"/>
              <a:t>Tax Preparer Contact Information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7664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DDFD4A-AB3A-49D5-8EF1-DD841309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3073"/>
            <a:ext cx="12192000" cy="47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4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21B6AD-E7D2-45D9-BCC7-B24DFFFF4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418" y="0"/>
            <a:ext cx="79111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52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E01D5-962F-4ED9-B89A-E6F8ADB3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362" y="690180"/>
            <a:ext cx="8421275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07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CF113-7643-4103-99A7-02F32D4E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93" y="356759"/>
            <a:ext cx="9231013" cy="614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08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DD7947-CD12-4283-ACFC-74DF4C02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022" y="9047"/>
            <a:ext cx="5953956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4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635E8C-B882-49CB-B68B-F753DC40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15" y="70969"/>
            <a:ext cx="8564170" cy="67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50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D45B6E-ADEE-4224-9879-B084D21A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61469"/>
            <a:ext cx="8992855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9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6286FC-27C9-4A69-A8A6-B6F925E6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99" y="123363"/>
            <a:ext cx="897380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1BF5E-6931-46A4-8AC2-CC610662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the Enterprise Zone (EZ)?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2E8E59-6EAE-43AA-BE3A-FFDE463D4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288" y="299889"/>
            <a:ext cx="5053512" cy="625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456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A37096-2C3C-4007-8FB4-9118677E7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64" y="28100"/>
            <a:ext cx="6430272" cy="680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8E267A-19CB-45AB-B74C-C843EA21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8" y="23337"/>
            <a:ext cx="7259063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70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591E5-B65E-4E2E-9D94-3BF0CDE97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52" y="47153"/>
            <a:ext cx="8211696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03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7391B-0854-4E44-B1B1-FBBA34A7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02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Certifying EZ Tax Credits </a:t>
            </a:r>
            <a:br>
              <a:rPr lang="en-US" b="1" dirty="0"/>
            </a:br>
            <a:r>
              <a:rPr lang="en-US" dirty="0"/>
              <a:t>(after pre-certifying and at the end of the year)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101B1-CA61-476D-8B32-83E842D65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After tax year, submit Certification for any and all tax credits earned.</a:t>
            </a:r>
          </a:p>
          <a:p>
            <a:pPr lvl="1"/>
            <a:r>
              <a:rPr lang="en-US" sz="2800" dirty="0"/>
              <a:t>Click the Orange Certify Icon on the Pre-certification for the Tax Year</a:t>
            </a:r>
          </a:p>
          <a:p>
            <a:pPr lvl="1"/>
            <a:r>
              <a:rPr lang="en-US" sz="2800" dirty="0"/>
              <a:t>Submit for approval</a:t>
            </a:r>
          </a:p>
          <a:p>
            <a:r>
              <a:rPr lang="en-US" sz="3200" dirty="0"/>
              <a:t>Region 9 certifies the entries and sends confirmation certificate to business.</a:t>
            </a:r>
          </a:p>
          <a:p>
            <a:r>
              <a:rPr lang="en-US" sz="3200" dirty="0"/>
              <a:t>Submit certification forms with your State tax returns.</a:t>
            </a:r>
          </a:p>
        </p:txBody>
      </p:sp>
    </p:spTree>
    <p:extLst>
      <p:ext uri="{BB962C8B-B14F-4D97-AF65-F5344CB8AC3E}">
        <p14:creationId xmlns:p14="http://schemas.microsoft.com/office/powerpoint/2010/main" val="2606603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46286-B725-4E5F-ABA6-F4109C2E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27" y="4284"/>
            <a:ext cx="5877745" cy="684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506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7F8E-4D3D-4BFE-A1E7-6DE7BDBA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 Contribution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14FC-9A28-4A1C-9B97-525CCCA7E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Donor Tax Credits for Contributions made to State Approved Projects</a:t>
            </a:r>
          </a:p>
          <a:p>
            <a:pPr>
              <a:buFontTx/>
              <a:buChar char="-"/>
            </a:pPr>
            <a:r>
              <a:rPr lang="en-US" dirty="0"/>
              <a:t>Must be a non-profit organizations or government entity</a:t>
            </a:r>
          </a:p>
          <a:p>
            <a:pPr>
              <a:buFontTx/>
              <a:buChar char="-"/>
            </a:pPr>
            <a:r>
              <a:rPr lang="en-US" dirty="0"/>
              <a:t>Project must align with EZ Mission and EZ Regional Goals</a:t>
            </a:r>
            <a:endParaRPr lang="en-US" dirty="0">
              <a:highlight>
                <a:srgbClr val="FFFF00"/>
              </a:highlight>
            </a:endParaRPr>
          </a:p>
          <a:p>
            <a:pPr>
              <a:buFontTx/>
              <a:buChar char="-"/>
            </a:pPr>
            <a:r>
              <a:rPr lang="en-US" dirty="0"/>
              <a:t>Application to be a state approved projects requires local and statewide approval</a:t>
            </a:r>
          </a:p>
          <a:p>
            <a:pPr>
              <a:buFontTx/>
              <a:buChar char="-"/>
            </a:pPr>
            <a:r>
              <a:rPr lang="en-US" dirty="0"/>
              <a:t>25% EZ Tax Credit for Cash</a:t>
            </a:r>
          </a:p>
          <a:p>
            <a:pPr>
              <a:buFontTx/>
              <a:buChar char="-"/>
            </a:pPr>
            <a:r>
              <a:rPr lang="en-US" dirty="0"/>
              <a:t>12.5% EZ Tax Credit for In-Kind Donations</a:t>
            </a:r>
          </a:p>
        </p:txBody>
      </p:sp>
    </p:spTree>
    <p:extLst>
      <p:ext uri="{BB962C8B-B14F-4D97-AF65-F5344CB8AC3E}">
        <p14:creationId xmlns:p14="http://schemas.microsoft.com/office/powerpoint/2010/main" val="4126012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C388-319D-407E-97F6-BF8750AA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State Approved EZ Contributions Projects in Montezuma County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DF2D4-5932-4D06-83A6-21D5B1FCB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483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Montezuma Heritage Museum,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Mancos Common Press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 Canyon Archaeological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Southwest Memorial Hospital Foundation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Habitat for Humanity of Montezuma County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Cortez Cultural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Axis Health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Montezuma Food Systems Good Food Collective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Region 9 Economic Development District of Southwest Colorado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Southwest Colorado Accelerator Program for Entrepreneurs (SCAPE)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Southwest Small Business Development Center</a:t>
            </a:r>
          </a:p>
        </p:txBody>
      </p:sp>
    </p:spTree>
    <p:extLst>
      <p:ext uri="{BB962C8B-B14F-4D97-AF65-F5344CB8AC3E}">
        <p14:creationId xmlns:p14="http://schemas.microsoft.com/office/powerpoint/2010/main" val="2370555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8A79EA-2AC3-4578-BBFC-E7D15128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54"/>
            <a:ext cx="10515600" cy="64999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State of Colorado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https://oedit.colorado.gov/enterprise-zone-program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Che Sheehan – Office of Economic Development &amp; International Trade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3"/>
              </a:rPr>
              <a:t>che.sheehan@state.co.us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Southwest Enterprise Zone Administrator</a:t>
            </a:r>
            <a:endParaRPr lang="en-US" b="1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https://www.region9edd.org/enterprise-zone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Terry Blair-Burton – Region 9, Program Administrator Enterprise Zone</a:t>
            </a:r>
          </a:p>
          <a:p>
            <a:pPr marL="0" indent="0">
              <a:buNone/>
            </a:pPr>
            <a:r>
              <a:rPr lang="en-US" dirty="0"/>
              <a:t>	970-247-962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5"/>
              </a:rPr>
              <a:t>terry@region9edd.org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City of Cortez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https://www.cortezco.gov/892/Enterprise-Zone-Business-Tax-Credits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Helen West – City of Cortez, Community &amp; Economic Development</a:t>
            </a:r>
          </a:p>
          <a:p>
            <a:pPr marL="0" indent="0">
              <a:buNone/>
            </a:pPr>
            <a:r>
              <a:rPr lang="en-US" dirty="0"/>
              <a:t>	970-331-0213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7"/>
              </a:rPr>
              <a:t>hwest@cortezco.gov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263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87891-9C3B-42E2-8C19-33023CD8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Enhanced Rural Enterprise Zone (EREZ):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8A232-FBE2-4D57-BBDF-EA6AE582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09253"/>
            <a:ext cx="4876889" cy="603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4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87891-9C3B-42E2-8C19-33023CD8A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Region 9’s Role?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6005B-23DC-4F9F-97D9-97B46AF3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4337"/>
            <a:ext cx="5087060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1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F3D71-4DDB-488F-9B81-4CC63F856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" t="9528"/>
          <a:stretch/>
        </p:blipFill>
        <p:spPr>
          <a:xfrm>
            <a:off x="1808468" y="249105"/>
            <a:ext cx="8575063" cy="63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5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FB8FB-45DF-4B47-AC28-4F9CD008D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417" y="250882"/>
            <a:ext cx="9313165" cy="63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68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E335E-8F07-4AE4-A927-75D3ED9D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709" y="206382"/>
            <a:ext cx="9056582" cy="64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7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AE081-D941-4B2C-8F1B-7F36C709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902"/>
            <a:ext cx="10515600" cy="1325563"/>
          </a:xfrm>
        </p:spPr>
        <p:txBody>
          <a:bodyPr/>
          <a:lstStyle/>
          <a:p>
            <a:r>
              <a:rPr lang="en-US" b="1" dirty="0"/>
              <a:t>Tax Credits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94F6A45-CAFA-4ED6-A218-81171A26F3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963814"/>
              </p:ext>
            </p:extLst>
          </p:nvPr>
        </p:nvGraphicFramePr>
        <p:xfrm>
          <a:off x="838200" y="1213338"/>
          <a:ext cx="10515600" cy="5391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6123">
                  <a:extLst>
                    <a:ext uri="{9D8B030D-6E8A-4147-A177-3AD203B41FA5}">
                      <a16:colId xmlns:a16="http://schemas.microsoft.com/office/drawing/2014/main" val="4035889622"/>
                    </a:ext>
                  </a:extLst>
                </a:gridCol>
                <a:gridCol w="5779477">
                  <a:extLst>
                    <a:ext uri="{9D8B030D-6E8A-4147-A177-3AD203B41FA5}">
                      <a16:colId xmlns:a16="http://schemas.microsoft.com/office/drawing/2014/main" val="3802897047"/>
                    </a:ext>
                  </a:extLst>
                </a:gridCol>
              </a:tblGrid>
              <a:tr h="419007">
                <a:tc>
                  <a:txBody>
                    <a:bodyPr/>
                    <a:lstStyle/>
                    <a:p>
                      <a:r>
                        <a:rPr lang="en-US" dirty="0"/>
                        <a:t>EZ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 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527"/>
                  </a:ext>
                </a:extLst>
              </a:tr>
              <a:tr h="657335">
                <a:tc>
                  <a:txBody>
                    <a:bodyPr/>
                    <a:lstStyle/>
                    <a:p>
                      <a:r>
                        <a:rPr lang="en-US" dirty="0"/>
                        <a:t>Investment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 of equipment (tangible personal property – i.e. computer)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227043"/>
                  </a:ext>
                </a:extLst>
              </a:tr>
              <a:tr h="419007">
                <a:tc>
                  <a:txBody>
                    <a:bodyPr/>
                    <a:lstStyle/>
                    <a:p>
                      <a:r>
                        <a:rPr lang="en-US" dirty="0"/>
                        <a:t>Job Training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 of qualified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1592"/>
                  </a:ext>
                </a:extLst>
              </a:tr>
              <a:tr h="419007">
                <a:tc>
                  <a:txBody>
                    <a:bodyPr/>
                    <a:lstStyle/>
                    <a:p>
                      <a:r>
                        <a:rPr lang="en-US" dirty="0"/>
                        <a:t>Commercial Vehicle Investment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 of commercial vehicle purchases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014578"/>
                  </a:ext>
                </a:extLst>
              </a:tr>
              <a:tr h="419007">
                <a:tc>
                  <a:txBody>
                    <a:bodyPr/>
                    <a:lstStyle/>
                    <a:p>
                      <a:r>
                        <a:rPr lang="en-US" dirty="0"/>
                        <a:t>New Employee Credit (full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$1,100 per new employee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Additional</a:t>
                      </a:r>
                      <a:r>
                        <a:rPr lang="en-US" dirty="0"/>
                        <a:t> $2,000 for EREZ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i="1" dirty="0"/>
                        <a:t>Additional</a:t>
                      </a:r>
                      <a:r>
                        <a:rPr lang="en-US" dirty="0"/>
                        <a:t> $500 for </a:t>
                      </a:r>
                      <a:r>
                        <a:rPr lang="en-US" b="1" dirty="0"/>
                        <a:t>agricultural manufacturing </a:t>
                      </a:r>
                      <a:r>
                        <a:rPr lang="en-US" dirty="0"/>
                        <a:t>or </a:t>
                      </a:r>
                      <a:r>
                        <a:rPr lang="en-US" b="1" dirty="0"/>
                        <a:t>processing</a:t>
                      </a:r>
                      <a:r>
                        <a:rPr lang="en-US" dirty="0"/>
                        <a:t> employee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55747"/>
                  </a:ext>
                </a:extLst>
              </a:tr>
              <a:tr h="422640">
                <a:tc>
                  <a:txBody>
                    <a:bodyPr/>
                    <a:lstStyle/>
                    <a:p>
                      <a:r>
                        <a:rPr lang="en-US" dirty="0"/>
                        <a:t>Employer Sponsored Health Insurance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$1,00 per employee covered during 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two years in the 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592346"/>
                  </a:ext>
                </a:extLst>
              </a:tr>
              <a:tr h="419007">
                <a:tc>
                  <a:txBody>
                    <a:bodyPr/>
                    <a:lstStyle/>
                    <a:p>
                      <a:r>
                        <a:rPr lang="en-US" dirty="0"/>
                        <a:t>R&amp;D Increase Tax 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 of increase R&amp;D expenditures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05238"/>
                  </a:ext>
                </a:extLst>
              </a:tr>
              <a:tr h="723217">
                <a:tc>
                  <a:txBody>
                    <a:bodyPr/>
                    <a:lstStyle/>
                    <a:p>
                      <a:r>
                        <a:rPr lang="en-US" dirty="0"/>
                        <a:t>Vacant Building Rehab Credit (building must have been vacant for at least 2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 of rehab expenditures (hard costs) up to $50,000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83607"/>
                  </a:ext>
                </a:extLst>
              </a:tr>
              <a:tr h="723217">
                <a:tc>
                  <a:txBody>
                    <a:bodyPr/>
                    <a:lstStyle/>
                    <a:p>
                      <a:r>
                        <a:rPr lang="en-US" dirty="0"/>
                        <a:t>Sales &amp; Use Tax Exemption for Manufacturing or Mining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Expands standard exemption for EZ businesses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36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77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1340</Words>
  <Application>Microsoft Office PowerPoint</Application>
  <PresentationFormat>Widescreen</PresentationFormat>
  <Paragraphs>194</Paragraphs>
  <Slides>37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Overview</vt:lpstr>
      <vt:lpstr>What is the Enterprise Zone (EZ)?</vt:lpstr>
      <vt:lpstr>Enhanced Rural Enterprise Zone (EREZ):</vt:lpstr>
      <vt:lpstr>What is Region 9’s Role?</vt:lpstr>
      <vt:lpstr>PowerPoint Presentation</vt:lpstr>
      <vt:lpstr>PowerPoint Presentation</vt:lpstr>
      <vt:lpstr>PowerPoint Presentation</vt:lpstr>
      <vt:lpstr>Tax Credits</vt:lpstr>
      <vt:lpstr>Investment Tax Credits (ITC)</vt:lpstr>
      <vt:lpstr>Commercial Vehicle ITC</vt:lpstr>
      <vt:lpstr>Job Training Credit</vt:lpstr>
      <vt:lpstr>New Employee Credit</vt:lpstr>
      <vt:lpstr>More about New Employees…</vt:lpstr>
      <vt:lpstr>Employer Sponsored Health Insurance Credit</vt:lpstr>
      <vt:lpstr>Vacant Commercial Building Rehabilitation Credit</vt:lpstr>
      <vt:lpstr>Manufacturing Sales &amp; Use Tax Exemption</vt:lpstr>
      <vt:lpstr>HOW TO ENROLL:</vt:lpstr>
      <vt:lpstr>PowerPoint Presentation</vt:lpstr>
      <vt:lpstr>Precertification</vt:lpstr>
      <vt:lpstr>Information Needed to Pre-Certify for EZ Tax Credits: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Certifying EZ Tax Credits  (after pre-certifying and at the end of the year)</vt:lpstr>
      <vt:lpstr>PowerPoint Presentation</vt:lpstr>
      <vt:lpstr>EZ Contribution Projects</vt:lpstr>
      <vt:lpstr>State Approved EZ Contributions Projects in Montezuma County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West</dc:creator>
  <cp:lastModifiedBy>Helen West</cp:lastModifiedBy>
  <cp:revision>15</cp:revision>
  <dcterms:created xsi:type="dcterms:W3CDTF">2024-03-11T17:11:16Z</dcterms:created>
  <dcterms:modified xsi:type="dcterms:W3CDTF">2024-03-12T20:46:47Z</dcterms:modified>
</cp:coreProperties>
</file>